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405" r:id="rId2"/>
    <p:sldId id="468" r:id="rId3"/>
    <p:sldId id="471" r:id="rId4"/>
    <p:sldId id="472" r:id="rId5"/>
    <p:sldId id="637" r:id="rId6"/>
    <p:sldId id="493" r:id="rId7"/>
    <p:sldId id="636" r:id="rId8"/>
    <p:sldId id="707" r:id="rId9"/>
    <p:sldId id="708" r:id="rId10"/>
    <p:sldId id="709" r:id="rId11"/>
  </p:sldIdLst>
  <p:sldSz cx="12192000" cy="6858000"/>
  <p:notesSz cx="6743700" cy="98758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396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" lastIdx="5" clrIdx="0"/>
  <p:cmAuthor id="1" name="CHO" initials="C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3922"/>
    <a:srgbClr val="005DA2"/>
    <a:srgbClr val="F8CAB6"/>
    <a:srgbClr val="2E75B6"/>
    <a:srgbClr val="5977AB"/>
    <a:srgbClr val="F5F5F5"/>
    <a:srgbClr val="D24726"/>
    <a:srgbClr val="FF9B45"/>
    <a:srgbClr val="DD462F"/>
    <a:srgbClr val="F8CF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4" autoAdjust="0"/>
    <p:restoredTop sz="97116" autoAdjust="0"/>
  </p:normalViewPr>
  <p:slideViewPr>
    <p:cSldViewPr snapToGrid="0">
      <p:cViewPr varScale="1">
        <p:scale>
          <a:sx n="76" d="100"/>
          <a:sy n="76" d="100"/>
        </p:scale>
        <p:origin x="68" y="376"/>
      </p:cViewPr>
      <p:guideLst>
        <p:guide orient="horz" pos="2137"/>
        <p:guide pos="39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270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9869" y="0"/>
            <a:ext cx="2922270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>
              <a:defRPr/>
            </a:pPr>
            <a:fld id="{1DF9A8C2-9B1B-411A-B886-50A73E120E08}" type="datetimeFigureOut">
              <a:rPr lang="en-US" altLang="zh-CN"/>
              <a:t>3/3/2020</a:t>
            </a:fld>
            <a:endParaRPr lang="zh-CN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1235075"/>
            <a:ext cx="592137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370" y="4752747"/>
            <a:ext cx="5394960" cy="38886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noProof="0" dirty="0"/>
              <a:t>Click to edit Master text styles</a:t>
            </a:r>
          </a:p>
          <a:p>
            <a:pPr lvl="1"/>
            <a:r>
              <a:rPr lang="en-US" altLang="zh-CN" noProof="0" dirty="0"/>
              <a:t>Second level</a:t>
            </a:r>
          </a:p>
          <a:p>
            <a:pPr lvl="2"/>
            <a:r>
              <a:rPr lang="en-US" altLang="zh-CN" noProof="0" dirty="0"/>
              <a:t>Third level</a:t>
            </a:r>
          </a:p>
          <a:p>
            <a:pPr lvl="3"/>
            <a:r>
              <a:rPr lang="en-US" altLang="zh-CN" noProof="0" dirty="0"/>
              <a:t>Fourth level</a:t>
            </a:r>
          </a:p>
          <a:p>
            <a:pPr lvl="4"/>
            <a:r>
              <a:rPr lang="en-US" altLang="zh-CN" noProof="0" dirty="0"/>
              <a:t>Fifth level</a:t>
            </a:r>
            <a:endParaRPr lang="zh-CN" alt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80333"/>
            <a:ext cx="2922270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9869" y="9380333"/>
            <a:ext cx="2922270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>
              <a:defRPr/>
            </a:pPr>
            <a:fld id="{57237DF1-C8D4-4DDE-971C-550B69401FC5}" type="slidenum">
              <a:rPr lang="en-US" altLang="zh-CN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Microsoft YaHei UI" panose="020B0503020204020204" pitchFamily="34" charset="-122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Microsoft YaHei UI" panose="020B0503020204020204" pitchFamily="34" charset="-122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Microsoft YaHei UI" panose="020B0503020204020204" pitchFamily="34" charset="-122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Microsoft YaHei UI" panose="020B0503020204020204" pitchFamily="34" charset="-122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Microsoft YaHei UI" panose="020B0503020204020204" pitchFamily="3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024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24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/>
            <a:fld id="{8D5CC78C-172C-4C21-9C67-D6B4C71E8BAD}" type="slidenum">
              <a:rPr lang="zh-CN" altLang="en-US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255588" y="263525"/>
            <a:ext cx="11680825" cy="633095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F4B93-0C98-4E36-ACBE-4AABD2FA9153}" type="datetimeFigureOut">
              <a:rPr lang="en-US"/>
              <a:t>3/3/2020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BD75B-06FB-4EBD-8792-82A4C3EB8C6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 userDrawn="1"/>
        </p:nvSpPr>
        <p:spPr>
          <a:xfrm>
            <a:off x="254000" y="263525"/>
            <a:ext cx="11684000" cy="633095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11"/>
          <p:cNvCxnSpPr/>
          <p:nvPr userDrawn="1"/>
        </p:nvCxnSpPr>
        <p:spPr>
          <a:xfrm>
            <a:off x="604838" y="1196975"/>
            <a:ext cx="10982325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516711" y="443128"/>
            <a:ext cx="4438526" cy="641350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541611" y="1431010"/>
            <a:ext cx="4413626" cy="3978275"/>
          </a:xfrm>
        </p:spPr>
        <p:txBody>
          <a:bodyPr rtlCol="0">
            <a:normAutofit/>
          </a:bodyPr>
          <a:lstStyle>
            <a:lvl1pPr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6" name="TextBox 15"/>
          <p:cNvSpPr txBox="1"/>
          <p:nvPr userDrawn="1"/>
        </p:nvSpPr>
        <p:spPr>
          <a:xfrm>
            <a:off x="10982325" y="627278"/>
            <a:ext cx="895350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DFDA1F52-D586-4141-B4C2-4D5CA0A1686D}" type="slidenum">
              <a:rPr lang="zh-CN" altLang="en-US" sz="240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‹#›</a:t>
            </a:fld>
            <a:r>
              <a:rPr lang="zh-CN" altLang="en-US" sz="2400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 userDrawn="1"/>
        </p:nvSpPr>
        <p:spPr>
          <a:xfrm>
            <a:off x="254000" y="263525"/>
            <a:ext cx="11684000" cy="633095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Straight Connector 11"/>
          <p:cNvCxnSpPr/>
          <p:nvPr userDrawn="1"/>
        </p:nvCxnSpPr>
        <p:spPr>
          <a:xfrm>
            <a:off x="604838" y="1196975"/>
            <a:ext cx="10982325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516711" y="443128"/>
            <a:ext cx="4438526" cy="641350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6942411" y="1828845"/>
            <a:ext cx="4413626" cy="3978275"/>
          </a:xfrm>
        </p:spPr>
        <p:txBody>
          <a:bodyPr rtlCol="0">
            <a:normAutofit/>
          </a:bodyPr>
          <a:lstStyle>
            <a:lvl1pPr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 userDrawn="1"/>
        </p:nvSpPr>
        <p:spPr>
          <a:xfrm>
            <a:off x="255588" y="263525"/>
            <a:ext cx="11682412" cy="633095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 userDrawn="1"/>
        </p:nvSpPr>
        <p:spPr>
          <a:xfrm>
            <a:off x="255588" y="263525"/>
            <a:ext cx="11680825" cy="207168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10"/>
          <p:cNvCxnSpPr/>
          <p:nvPr userDrawn="1"/>
        </p:nvCxnSpPr>
        <p:spPr>
          <a:xfrm>
            <a:off x="604838" y="1062038"/>
            <a:ext cx="4349750" cy="0"/>
          </a:xfrm>
          <a:prstGeom prst="line">
            <a:avLst/>
          </a:prstGeom>
          <a:ln w="28575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516711" y="1539506"/>
            <a:ext cx="6267148" cy="641350"/>
          </a:xfrm>
        </p:spPr>
        <p:txBody>
          <a:bodyPr anchor="b">
            <a:normAutofit/>
          </a:bodyPr>
          <a:lstStyle>
            <a:lvl1pPr marL="0" indent="0">
              <a:buNone/>
              <a:defRPr sz="36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541611" y="2560639"/>
            <a:ext cx="9442648" cy="3978275"/>
          </a:xfrm>
        </p:spPr>
        <p:txBody>
          <a:bodyPr rtlCol="0">
            <a:normAutofit/>
          </a:bodyPr>
          <a:lstStyle>
            <a:lvl1pPr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ABF2275-1E2A-46E9-8C3A-057AAD7A2B74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C0F5DA08-877F-4CF4-8A12-F6911C710A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6"/>
          <p:cNvCxnSpPr/>
          <p:nvPr userDrawn="1"/>
        </p:nvCxnSpPr>
        <p:spPr>
          <a:xfrm>
            <a:off x="1008063" y="833438"/>
            <a:ext cx="104648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7"/>
          <p:cNvGrpSpPr/>
          <p:nvPr userDrawn="1"/>
        </p:nvGrpSpPr>
        <p:grpSpPr bwMode="auto">
          <a:xfrm>
            <a:off x="431800" y="392113"/>
            <a:ext cx="520700" cy="273050"/>
            <a:chOff x="0" y="0"/>
            <a:chExt cx="1041399" cy="549275"/>
          </a:xfrm>
        </p:grpSpPr>
        <p:sp>
          <p:nvSpPr>
            <p:cNvPr id="4" name="Freeform 16"/>
            <p:cNvSpPr/>
            <p:nvPr/>
          </p:nvSpPr>
          <p:spPr bwMode="auto">
            <a:xfrm>
              <a:off x="0" y="0"/>
              <a:ext cx="365126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005DA2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latin typeface="+mn-lt"/>
                <a:ea typeface="+mn-ea"/>
              </a:endParaRPr>
            </a:p>
          </p:txBody>
        </p:sp>
        <p:sp>
          <p:nvSpPr>
            <p:cNvPr id="5" name="Freeform 17"/>
            <p:cNvSpPr/>
            <p:nvPr/>
          </p:nvSpPr>
          <p:spPr bwMode="auto">
            <a:xfrm>
              <a:off x="339726" y="0"/>
              <a:ext cx="358774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3992DB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latin typeface="+mn-lt"/>
                <a:ea typeface="+mn-ea"/>
              </a:endParaRPr>
            </a:p>
          </p:txBody>
        </p:sp>
        <p:sp>
          <p:nvSpPr>
            <p:cNvPr id="6" name="Freeform 18"/>
            <p:cNvSpPr/>
            <p:nvPr/>
          </p:nvSpPr>
          <p:spPr bwMode="auto">
            <a:xfrm>
              <a:off x="682625" y="0"/>
              <a:ext cx="358774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F79600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latin typeface="+mn-lt"/>
                <a:ea typeface="+mn-ea"/>
              </a:endParaRPr>
            </a:p>
          </p:txBody>
        </p:sp>
      </p:grpSp>
      <p:sp>
        <p:nvSpPr>
          <p:cNvPr id="7" name="TextBox 15"/>
          <p:cNvSpPr txBox="1"/>
          <p:nvPr userDrawn="1"/>
        </p:nvSpPr>
        <p:spPr>
          <a:xfrm>
            <a:off x="10801350" y="322263"/>
            <a:ext cx="895350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DFDA1F52-D586-4141-B4C2-4D5CA0A1686D}" type="slidenum">
              <a:rPr lang="zh-CN" altLang="en-US" sz="240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‹#›</a:t>
            </a:fld>
            <a:r>
              <a:rPr lang="zh-CN" altLang="en-US" sz="2400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3769D-0CC1-49EC-9B91-C96F832B79C2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>
              <a:defRPr/>
            </a:pPr>
            <a:fld id="{435FF6DA-B336-449E-9BCE-95AEB3B3DA83}" type="datetimeFigureOut">
              <a:rPr lang="en-US" altLang="zh-CN"/>
              <a:t>3/3/2020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>
              <a:defRPr/>
            </a:pPr>
            <a:fld id="{71CD7988-5DEC-4263-97E4-727CE993D62D}" type="slidenum">
              <a:rPr lang="en-US" altLang="zh-CN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Microsoft YaHei UI" panose="020B0503020204020204" pitchFamily="34" charset="-122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Microsoft YaHei UI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Microsoft YaHei UI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Microsoft YaHei UI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Microsoft YaHei UI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Microsoft YaHei UI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Microsoft YaHei UI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Microsoft YaHei UI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Microsoft YaHei UI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Microsoft YaHei UI" panose="020B0503020204020204" pitchFamily="34" charset="-122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Microsoft YaHei UI" panose="020B0503020204020204" pitchFamily="34" charset="-122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Microsoft YaHei UI" panose="020B0503020204020204" pitchFamily="34" charset="-122"/>
        </a:defRPr>
      </a:lvl3pPr>
      <a:lvl4pPr marL="16002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Microsoft YaHei UI" panose="020B0503020204020204" pitchFamily="34" charset="-122"/>
        </a:defRPr>
      </a:lvl4pPr>
      <a:lvl5pPr marL="20574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Microsoft YaHei UI" panose="020B0503020204020204" pitchFamily="34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2277534"/>
            <a:ext cx="3263900" cy="2688167"/>
          </a:xfrm>
          <a:prstGeom prst="rect">
            <a:avLst/>
          </a:prstGeom>
          <a:solidFill>
            <a:srgbClr val="005DA2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19" name="文本框 4"/>
          <p:cNvSpPr txBox="1">
            <a:spLocks noChangeArrowheads="1"/>
          </p:cNvSpPr>
          <p:nvPr/>
        </p:nvSpPr>
        <p:spPr bwMode="auto">
          <a:xfrm>
            <a:off x="4832887" y="3168651"/>
            <a:ext cx="26468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48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安装指南</a:t>
            </a:r>
            <a:endParaRPr lang="zh-CN" altLang="en-US" sz="48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974669" y="2277534"/>
            <a:ext cx="3217332" cy="2688167"/>
          </a:xfrm>
          <a:prstGeom prst="rect">
            <a:avLst/>
          </a:prstGeom>
          <a:solidFill>
            <a:srgbClr val="005DA2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 txBox="1">
            <a:spLocks noChangeArrowheads="1"/>
          </p:cNvSpPr>
          <p:nvPr/>
        </p:nvSpPr>
        <p:spPr bwMode="auto">
          <a:xfrm>
            <a:off x="1143000" y="266700"/>
            <a:ext cx="3425825" cy="50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使用环境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712368" y="1009465"/>
            <a:ext cx="1039221" cy="6038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dirty="0"/>
              <a:t>插件安装</a:t>
            </a:r>
            <a:endParaRPr lang="zh-CN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39900DA-5726-4BCB-833A-53A82E4C9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19" y="1833434"/>
            <a:ext cx="6078703" cy="4024883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AFC06C3D-4C4E-4522-8830-33EA8783A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663" y="1833434"/>
            <a:ext cx="5442018" cy="4069613"/>
          </a:xfrm>
          <a:prstGeom prst="rect">
            <a:avLst/>
          </a:prstGeom>
        </p:spPr>
      </p:pic>
      <p:sp>
        <p:nvSpPr>
          <p:cNvPr id="15" name="左右箭头 7">
            <a:extLst>
              <a:ext uri="{FF2B5EF4-FFF2-40B4-BE49-F238E27FC236}">
                <a16:creationId xmlns:a16="http://schemas.microsoft.com/office/drawing/2014/main" id="{5BCA30CE-0BE9-407C-97E0-AF5B61960220}"/>
              </a:ext>
            </a:extLst>
          </p:cNvPr>
          <p:cNvSpPr/>
          <p:nvPr/>
        </p:nvSpPr>
        <p:spPr>
          <a:xfrm rot="8854755">
            <a:off x="7012280" y="2095902"/>
            <a:ext cx="2142365" cy="401320"/>
          </a:xfrm>
          <a:prstGeom prst="leftRightArrow">
            <a:avLst/>
          </a:prstGeom>
          <a:solidFill>
            <a:schemeClr val="accent4">
              <a:alpha val="53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227881A-4059-40B4-BF91-6F34E7660621}"/>
              </a:ext>
            </a:extLst>
          </p:cNvPr>
          <p:cNvSpPr txBox="1"/>
          <p:nvPr/>
        </p:nvSpPr>
        <p:spPr>
          <a:xfrm>
            <a:off x="8932098" y="1011115"/>
            <a:ext cx="3117751" cy="8223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 dirty="0"/>
              <a:t>只需下载安装第一个插件即可</a:t>
            </a:r>
          </a:p>
        </p:txBody>
      </p:sp>
    </p:spTree>
    <p:extLst>
      <p:ext uri="{BB962C8B-B14F-4D97-AF65-F5344CB8AC3E}">
        <p14:creationId xmlns:p14="http://schemas.microsoft.com/office/powerpoint/2010/main" val="2251203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370" y="1543685"/>
            <a:ext cx="5605780" cy="3413125"/>
          </a:xfrm>
          <a:prstGeom prst="rect">
            <a:avLst/>
          </a:prstGeom>
        </p:spPr>
      </p:pic>
      <p:sp>
        <p:nvSpPr>
          <p:cNvPr id="12289" name="Title 1"/>
          <p:cNvSpPr txBox="1">
            <a:spLocks noChangeArrowheads="1"/>
          </p:cNvSpPr>
          <p:nvPr/>
        </p:nvSpPr>
        <p:spPr bwMode="auto">
          <a:xfrm>
            <a:off x="1143000" y="266700"/>
            <a:ext cx="3425825" cy="50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访问地址及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下载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97372" y="1543653"/>
            <a:ext cx="3085741" cy="824873"/>
          </a:xfrm>
          <a:prstGeom prst="rect">
            <a:avLst/>
          </a:prstGeom>
          <a:solidFill>
            <a:schemeClr val="accent5">
              <a:alpha val="88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dirty="0">
                <a:sym typeface="+mn-ea"/>
              </a:rPr>
              <a:t>浏览器访问网址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2762202" y="1775911"/>
            <a:ext cx="1103628" cy="360355"/>
          </a:xfrm>
          <a:prstGeom prst="rect">
            <a:avLst/>
          </a:prstGeom>
          <a:solidFill>
            <a:schemeClr val="accent2">
              <a:alpha val="78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i.caas.cn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997372" y="3046528"/>
            <a:ext cx="3085741" cy="824873"/>
          </a:xfrm>
          <a:prstGeom prst="rect">
            <a:avLst/>
          </a:prstGeom>
          <a:solidFill>
            <a:schemeClr val="accent5">
              <a:alpha val="88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dirty="0">
                <a:sym typeface="+mn-ea"/>
              </a:rPr>
              <a:t>移动设备扫描二维码下载</a:t>
            </a:r>
            <a:endParaRPr lang="zh-CN" altLang="en-US" dirty="0"/>
          </a:p>
        </p:txBody>
      </p:sp>
      <p:sp>
        <p:nvSpPr>
          <p:cNvPr id="7" name="右箭头 6"/>
          <p:cNvSpPr/>
          <p:nvPr/>
        </p:nvSpPr>
        <p:spPr>
          <a:xfrm>
            <a:off x="4176940" y="3290092"/>
            <a:ext cx="1218925" cy="289711"/>
          </a:xfrm>
          <a:prstGeom prst="rightArrow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43D3271-6E89-4B4D-8B71-8D0034992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272" y="4128252"/>
            <a:ext cx="4469940" cy="226044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 txBox="1">
            <a:spLocks noChangeArrowheads="1"/>
          </p:cNvSpPr>
          <p:nvPr/>
        </p:nvSpPr>
        <p:spPr bwMode="auto">
          <a:xfrm>
            <a:off x="1143000" y="266700"/>
            <a:ext cx="3425825" cy="50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用户名和密码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064" y="934811"/>
            <a:ext cx="3767022" cy="364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528" y="1031216"/>
            <a:ext cx="3391856" cy="3434254"/>
          </a:xfrm>
          <a:prstGeom prst="rect">
            <a:avLst/>
          </a:prstGeom>
        </p:spPr>
      </p:pic>
      <p:sp>
        <p:nvSpPr>
          <p:cNvPr id="6" name="左右箭头 5"/>
          <p:cNvSpPr/>
          <p:nvPr/>
        </p:nvSpPr>
        <p:spPr>
          <a:xfrm rot="334755">
            <a:off x="3469898" y="2151737"/>
            <a:ext cx="4377488" cy="401487"/>
          </a:xfrm>
          <a:prstGeom prst="leftRightArrow">
            <a:avLst/>
          </a:prstGeom>
          <a:solidFill>
            <a:schemeClr val="accent4">
              <a:alpha val="53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989135" y="3503985"/>
            <a:ext cx="4522008" cy="654586"/>
          </a:xfrm>
          <a:prstGeom prst="rect">
            <a:avLst/>
          </a:prstGeom>
          <a:solidFill>
            <a:schemeClr val="accent5">
              <a:alpha val="88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dirty="0">
                <a:sym typeface="+mn-ea"/>
              </a:rPr>
              <a:t>登录名与邮箱用户名一致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2989135" y="4884382"/>
            <a:ext cx="4017393" cy="824873"/>
          </a:xfrm>
          <a:prstGeom prst="rect">
            <a:avLst/>
          </a:prstGeom>
          <a:solidFill>
            <a:schemeClr val="accent5">
              <a:alpha val="88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en-US" altLang="zh-CN" dirty="0" err="1">
                <a:sym typeface="+mn-ea"/>
              </a:rPr>
              <a:t>shenfu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沈孚 综合办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006528" y="4884381"/>
            <a:ext cx="3418114" cy="8223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名字重名与邮件账户处理方式一致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989134" y="5706121"/>
            <a:ext cx="4017393" cy="8223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初始化密码为：</a:t>
            </a:r>
            <a:r>
              <a:rPr lang="en-US" altLang="zh-CN" dirty="0"/>
              <a:t>1957</a:t>
            </a:r>
            <a:r>
              <a:rPr lang="zh-CN" altLang="en-US" dirty="0"/>
              <a:t>，第一次登录要求强制更改密码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006527" y="5702987"/>
            <a:ext cx="3418115" cy="822319"/>
          </a:xfrm>
          <a:prstGeom prst="rect">
            <a:avLst/>
          </a:prstGeom>
          <a:solidFill>
            <a:schemeClr val="accent5">
              <a:alpha val="88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dirty="0"/>
              <a:t>密码强度要求同时使用字母、数字和特殊字符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405630" y="5809615"/>
            <a:ext cx="1282106" cy="360045"/>
          </a:xfrm>
          <a:prstGeom prst="rect">
            <a:avLst/>
          </a:prstGeom>
          <a:solidFill>
            <a:schemeClr val="accent2">
              <a:alpha val="78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en-US" altLang="zh-CN" dirty="0"/>
              <a:t>caas#1957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 txBox="1">
            <a:spLocks noChangeArrowheads="1"/>
          </p:cNvSpPr>
          <p:nvPr/>
        </p:nvSpPr>
        <p:spPr bwMode="auto">
          <a:xfrm>
            <a:off x="1143000" y="266700"/>
            <a:ext cx="3425825" cy="50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用户名和密码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813477" y="1809035"/>
            <a:ext cx="4017393" cy="8223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初始化密码为：</a:t>
            </a:r>
            <a:r>
              <a:rPr lang="en-US" altLang="zh-CN" dirty="0"/>
              <a:t>nkyxxs</a:t>
            </a:r>
            <a:r>
              <a:rPr lang="zh-CN" altLang="en-US" dirty="0"/>
              <a:t>，第一次登录要求强制更改密码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830870" y="1805901"/>
            <a:ext cx="3418115" cy="822319"/>
          </a:xfrm>
          <a:prstGeom prst="rect">
            <a:avLst/>
          </a:prstGeom>
          <a:solidFill>
            <a:schemeClr val="accent5">
              <a:alpha val="88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dirty="0"/>
              <a:t>密码强度要求同时使用字母、数字和特殊字符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207455" y="1922825"/>
            <a:ext cx="1252872" cy="360355"/>
          </a:xfrm>
          <a:prstGeom prst="rect">
            <a:avLst/>
          </a:prstGeom>
          <a:solidFill>
            <a:schemeClr val="accent2">
              <a:alpha val="78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en-US" altLang="zh-CN" dirty="0"/>
              <a:t>caas#</a:t>
            </a:r>
            <a:r>
              <a:rPr lang="en-US" dirty="0"/>
              <a:t>1957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813478" y="2981794"/>
            <a:ext cx="2363462" cy="822319"/>
          </a:xfrm>
          <a:prstGeom prst="rect">
            <a:avLst/>
          </a:prstGeom>
          <a:solidFill>
            <a:schemeClr val="accent5">
              <a:alpha val="88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dirty="0"/>
              <a:t>密码太复杂，不想改？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813478" y="4037708"/>
            <a:ext cx="2363462" cy="822319"/>
          </a:xfrm>
          <a:prstGeom prst="rect">
            <a:avLst/>
          </a:prstGeom>
          <a:solidFill>
            <a:schemeClr val="accent5">
              <a:alpha val="88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dirty="0"/>
              <a:t>改了没两天没怎么用，结果忘了，怎么办？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460327" y="4037708"/>
            <a:ext cx="3117751" cy="8223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dirty="0"/>
              <a:t>电话：</a:t>
            </a:r>
            <a:r>
              <a:rPr lang="en-US" altLang="zh-CN" dirty="0"/>
              <a:t>82104093</a:t>
            </a:r>
            <a:r>
              <a:rPr lang="zh-CN" altLang="en-US" dirty="0"/>
              <a:t>，我帮您重置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861465" y="2981793"/>
            <a:ext cx="3117751" cy="8223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 dirty="0"/>
              <a:t>建议您别的地方的重要密码也用这套规则设置，而且相互之间尽量不一样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460327" y="2981793"/>
            <a:ext cx="3117751" cy="8223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dirty="0"/>
              <a:t>对不起，为了信息安全，必须的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861465" y="4023031"/>
            <a:ext cx="3117751" cy="8223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多用用，就记住了，您不用我会伤心的</a:t>
            </a:r>
          </a:p>
        </p:txBody>
      </p:sp>
      <p:sp>
        <p:nvSpPr>
          <p:cNvPr id="2" name="右箭头 1"/>
          <p:cNvSpPr/>
          <p:nvPr/>
        </p:nvSpPr>
        <p:spPr>
          <a:xfrm>
            <a:off x="4176940" y="3290092"/>
            <a:ext cx="283387" cy="289711"/>
          </a:xfrm>
          <a:prstGeom prst="rightArrow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>
            <a:off x="4176940" y="4262017"/>
            <a:ext cx="283387" cy="289711"/>
          </a:xfrm>
          <a:prstGeom prst="rightArrow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右箭头 18"/>
          <p:cNvSpPr/>
          <p:nvPr/>
        </p:nvSpPr>
        <p:spPr>
          <a:xfrm>
            <a:off x="7578078" y="3248097"/>
            <a:ext cx="283387" cy="289711"/>
          </a:xfrm>
          <a:prstGeom prst="rightArrow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右箭头 19"/>
          <p:cNvSpPr/>
          <p:nvPr/>
        </p:nvSpPr>
        <p:spPr>
          <a:xfrm>
            <a:off x="7578078" y="4304012"/>
            <a:ext cx="283387" cy="289711"/>
          </a:xfrm>
          <a:prstGeom prst="rightArrow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 txBox="1">
            <a:spLocks noChangeArrowheads="1"/>
          </p:cNvSpPr>
          <p:nvPr/>
        </p:nvSpPr>
        <p:spPr bwMode="auto">
          <a:xfrm>
            <a:off x="1143000" y="266700"/>
            <a:ext cx="3425825" cy="50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移动端登录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436235" y="992505"/>
            <a:ext cx="5455285" cy="822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移动端首次登录需要填写服务器地址：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073515" y="1223645"/>
            <a:ext cx="1520825" cy="360045"/>
          </a:xfrm>
          <a:prstGeom prst="rect">
            <a:avLst/>
          </a:prstGeom>
          <a:solidFill>
            <a:schemeClr val="accent2">
              <a:alpha val="78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en-US" altLang="zh-CN" dirty="0"/>
              <a:t>m.caas.cn:89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5436235" y="1814830"/>
            <a:ext cx="5454650" cy="822325"/>
          </a:xfrm>
          <a:prstGeom prst="rect">
            <a:avLst/>
          </a:prstGeom>
          <a:solidFill>
            <a:schemeClr val="accent5">
              <a:alpha val="88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dirty="0"/>
              <a:t>用户名与密码与</a:t>
            </a:r>
            <a:r>
              <a:rPr lang="en-US" altLang="zh-CN" dirty="0"/>
              <a:t>PC</a:t>
            </a:r>
            <a:r>
              <a:rPr lang="zh-CN" altLang="en-US" dirty="0"/>
              <a:t>端一致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401310" y="3028950"/>
            <a:ext cx="5512435" cy="546100"/>
          </a:xfrm>
          <a:prstGeom prst="rect">
            <a:avLst/>
          </a:prstGeom>
          <a:solidFill>
            <a:schemeClr val="accent5">
              <a:alpha val="88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en-US" dirty="0"/>
              <a:t>PC</a:t>
            </a:r>
            <a:r>
              <a:rPr lang="zh-CN" altLang="en-US" dirty="0"/>
              <a:t>端后续登录可以使用移动端扫一扫认证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0315" y="3586480"/>
            <a:ext cx="2043430" cy="23939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1310" y="3586480"/>
            <a:ext cx="1698625" cy="3122930"/>
          </a:xfrm>
          <a:prstGeom prst="rect">
            <a:avLst/>
          </a:prstGeom>
        </p:spPr>
      </p:pic>
      <p:sp>
        <p:nvSpPr>
          <p:cNvPr id="24" name="左右箭头 23"/>
          <p:cNvSpPr/>
          <p:nvPr/>
        </p:nvSpPr>
        <p:spPr>
          <a:xfrm rot="12000000">
            <a:off x="6935470" y="4680585"/>
            <a:ext cx="2511425" cy="401320"/>
          </a:xfrm>
          <a:prstGeom prst="leftRightArrow">
            <a:avLst/>
          </a:prstGeom>
          <a:solidFill>
            <a:schemeClr val="accent4">
              <a:alpha val="53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5401310" y="6197600"/>
            <a:ext cx="2244090" cy="360045"/>
          </a:xfrm>
          <a:prstGeom prst="rect">
            <a:avLst/>
          </a:prstGeom>
          <a:solidFill>
            <a:schemeClr val="accent2">
              <a:alpha val="78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b="1" dirty="0"/>
              <a:t>手机客户端右上角点</a:t>
            </a:r>
            <a:r>
              <a:rPr lang="en-US" altLang="zh-CN" b="1" dirty="0"/>
              <a:t>+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8338820" y="6197600"/>
            <a:ext cx="2802890" cy="360045"/>
          </a:xfrm>
          <a:prstGeom prst="rect">
            <a:avLst/>
          </a:prstGeom>
          <a:solidFill>
            <a:schemeClr val="accent2">
              <a:alpha val="78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en-US" altLang="zh-CN" b="1" dirty="0"/>
              <a:t>PC</a:t>
            </a:r>
            <a:r>
              <a:rPr lang="zh-CN" altLang="en-US" b="1" dirty="0"/>
              <a:t>端登录页右上角点该标志</a:t>
            </a:r>
            <a:endParaRPr lang="en-US" altLang="zh-CN" b="1" dirty="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1710" y="6073775"/>
            <a:ext cx="586740" cy="4838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4020" y="992505"/>
            <a:ext cx="3129280" cy="5565140"/>
          </a:xfrm>
          <a:prstGeom prst="rect">
            <a:avLst/>
          </a:prstGeom>
        </p:spPr>
      </p:pic>
      <p:sp>
        <p:nvSpPr>
          <p:cNvPr id="8" name="左右箭头 7"/>
          <p:cNvSpPr/>
          <p:nvPr/>
        </p:nvSpPr>
        <p:spPr>
          <a:xfrm rot="8854755">
            <a:off x="2537460" y="2255520"/>
            <a:ext cx="3155950" cy="401320"/>
          </a:xfrm>
          <a:prstGeom prst="leftRightArrow">
            <a:avLst/>
          </a:prstGeom>
          <a:solidFill>
            <a:schemeClr val="accent4">
              <a:alpha val="53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020" y="-17145"/>
            <a:ext cx="12227560" cy="68808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050" y="2887980"/>
            <a:ext cx="723900" cy="276225"/>
          </a:xfrm>
          <a:prstGeom prst="rect">
            <a:avLst/>
          </a:prstGeom>
        </p:spPr>
      </p:pic>
      <p:sp>
        <p:nvSpPr>
          <p:cNvPr id="4" name="矩形标注 3"/>
          <p:cNvSpPr/>
          <p:nvPr/>
        </p:nvSpPr>
        <p:spPr>
          <a:xfrm>
            <a:off x="7469109" y="1211768"/>
            <a:ext cx="325924" cy="298764"/>
          </a:xfrm>
          <a:prstGeom prst="wedgeRectCallout">
            <a:avLst>
              <a:gd name="adj1" fmla="val 147776"/>
              <a:gd name="adj2" fmla="val 56440"/>
            </a:avLst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249651" y="1323540"/>
            <a:ext cx="1863070" cy="360045"/>
          </a:xfrm>
          <a:prstGeom prst="rect">
            <a:avLst/>
          </a:prstGeom>
          <a:solidFill>
            <a:schemeClr val="accent2">
              <a:alpha val="78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dirty="0"/>
              <a:t>手机端扫一扫登录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1227455"/>
            <a:ext cx="2656840" cy="47250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6238" y="1227138"/>
            <a:ext cx="2659062" cy="4724400"/>
          </a:xfrm>
          <a:prstGeom prst="rect">
            <a:avLst/>
          </a:prstGeom>
          <a:ln w="12700">
            <a:solidFill>
              <a:schemeClr val="accent3">
                <a:lumMod val="85000"/>
              </a:schemeClr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7516" y="1227138"/>
            <a:ext cx="2659062" cy="4724400"/>
          </a:xfrm>
          <a:prstGeom prst="rect">
            <a:avLst/>
          </a:prstGeom>
          <a:ln w="12700">
            <a:solidFill>
              <a:schemeClr val="accent3">
                <a:lumMod val="85000"/>
              </a:schemeClr>
            </a:solidFill>
          </a:ln>
        </p:spPr>
      </p:pic>
      <p:sp>
        <p:nvSpPr>
          <p:cNvPr id="5" name="右箭头 4"/>
          <p:cNvSpPr/>
          <p:nvPr/>
        </p:nvSpPr>
        <p:spPr>
          <a:xfrm>
            <a:off x="3482340" y="2254885"/>
            <a:ext cx="1058545" cy="443865"/>
          </a:xfrm>
          <a:prstGeom prst="rightArrow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010285" y="6137910"/>
            <a:ext cx="9645015" cy="4889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en-US" altLang="zh-CN" dirty="0"/>
              <a:t>Android</a:t>
            </a:r>
            <a:r>
              <a:rPr lang="zh-CN" dirty="0"/>
              <a:t>端为智慧农科，</a:t>
            </a:r>
            <a:r>
              <a:rPr lang="en-US" altLang="zh-CN" dirty="0"/>
              <a:t>IOS</a:t>
            </a:r>
            <a:r>
              <a:rPr lang="zh-CN" altLang="en-US" dirty="0"/>
              <a:t>端为</a:t>
            </a:r>
            <a:r>
              <a:rPr lang="en-US" altLang="zh-CN" dirty="0"/>
              <a:t>E-mobile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456039" y="2245995"/>
            <a:ext cx="2865755" cy="603885"/>
          </a:xfrm>
          <a:prstGeom prst="rect">
            <a:avLst/>
          </a:prstGeom>
          <a:solidFill>
            <a:schemeClr val="accent5">
              <a:alpha val="88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/>
            <a:r>
              <a:rPr lang="zh-CN" altLang="en-US" dirty="0"/>
              <a:t>所内局域网环境可直接访问</a:t>
            </a:r>
          </a:p>
        </p:txBody>
      </p:sp>
      <p:sp>
        <p:nvSpPr>
          <p:cNvPr id="12289" name="Title 1"/>
          <p:cNvSpPr txBox="1">
            <a:spLocks noChangeArrowheads="1"/>
          </p:cNvSpPr>
          <p:nvPr/>
        </p:nvSpPr>
        <p:spPr bwMode="auto">
          <a:xfrm>
            <a:off x="1143000" y="266700"/>
            <a:ext cx="3425825" cy="50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使用环境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884545" y="2245995"/>
            <a:ext cx="1798320" cy="6038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en-US" altLang="zh-CN" dirty="0"/>
              <a:t>PC</a:t>
            </a:r>
            <a:r>
              <a:rPr lang="zh-CN" altLang="en-US" dirty="0"/>
              <a:t>浏览器端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290435" y="2367915"/>
            <a:ext cx="1395095" cy="360045"/>
          </a:xfrm>
          <a:prstGeom prst="rect">
            <a:avLst/>
          </a:prstGeom>
          <a:solidFill>
            <a:schemeClr val="accent2">
              <a:alpha val="78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dirty="0"/>
              <a:t>i.caas.cn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4805" y="4191000"/>
            <a:ext cx="1371600" cy="2437765"/>
          </a:xfrm>
          <a:prstGeom prst="rect">
            <a:avLst/>
          </a:prstGeom>
          <a:ln w="12700">
            <a:solidFill>
              <a:schemeClr val="accent3">
                <a:lumMod val="85000"/>
              </a:schemeClr>
            </a:solidFill>
          </a:ln>
        </p:spPr>
      </p:pic>
      <p:sp>
        <p:nvSpPr>
          <p:cNvPr id="13" name="文本框 12"/>
          <p:cNvSpPr txBox="1"/>
          <p:nvPr/>
        </p:nvSpPr>
        <p:spPr>
          <a:xfrm>
            <a:off x="8131175" y="5236210"/>
            <a:ext cx="2865755" cy="603885"/>
          </a:xfrm>
          <a:prstGeom prst="rect">
            <a:avLst/>
          </a:prstGeom>
          <a:solidFill>
            <a:schemeClr val="accent5">
              <a:alpha val="88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/>
            <a:r>
              <a:rPr lang="zh-CN" altLang="en-US" dirty="0"/>
              <a:t>公众互联网可访问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861685" y="5236210"/>
            <a:ext cx="1798320" cy="6038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dirty="0"/>
              <a:t>移动客户端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267575" y="5358130"/>
            <a:ext cx="1417955" cy="360045"/>
          </a:xfrm>
          <a:prstGeom prst="rect">
            <a:avLst/>
          </a:prstGeom>
          <a:solidFill>
            <a:schemeClr val="accent2">
              <a:alpha val="78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en-US" altLang="zh-CN" dirty="0"/>
              <a:t>m.caas.cn:89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1527810" y="916305"/>
            <a:ext cx="9491345" cy="6038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dirty="0"/>
              <a:t>为了兼顾便捷性和安全性，试运行期间，我们的系统访问使用如下策略：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810" y="1713865"/>
            <a:ext cx="3839845" cy="21183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 txBox="1">
            <a:spLocks noChangeArrowheads="1"/>
          </p:cNvSpPr>
          <p:nvPr/>
        </p:nvSpPr>
        <p:spPr bwMode="auto">
          <a:xfrm>
            <a:off x="1143000" y="266700"/>
            <a:ext cx="3425825" cy="50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电脑端使用环境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527810" y="916305"/>
            <a:ext cx="9491345" cy="6038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dirty="0"/>
              <a:t>所外通过</a:t>
            </a:r>
            <a:r>
              <a:rPr lang="en-US" altLang="zh-CN" dirty="0"/>
              <a:t>VPN</a:t>
            </a:r>
            <a:r>
              <a:rPr lang="zh-CN" altLang="en-US" dirty="0"/>
              <a:t>访问方式</a:t>
            </a:r>
            <a:r>
              <a:rPr lang="zh-CN" dirty="0"/>
              <a:t>：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303FC73-CD76-4BD0-885D-09E2E4433DAC}"/>
              </a:ext>
            </a:extLst>
          </p:cNvPr>
          <p:cNvSpPr/>
          <p:nvPr/>
        </p:nvSpPr>
        <p:spPr>
          <a:xfrm>
            <a:off x="5290587" y="1050300"/>
            <a:ext cx="3993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https://vpn.caas.cn/com/setup.html?4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F544071-6B06-45F7-9764-72F40D7F8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136" y="1050300"/>
            <a:ext cx="1136708" cy="33656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7C69B16-9E31-48A7-AD78-957D31B61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427" y="1741411"/>
            <a:ext cx="685835" cy="8445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D612583-96D9-4B19-9E9D-0402184625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3738" y="2732180"/>
            <a:ext cx="3860998" cy="2895749"/>
          </a:xfrm>
          <a:prstGeom prst="rect">
            <a:avLst/>
          </a:prstGeom>
        </p:spPr>
      </p:pic>
      <p:sp>
        <p:nvSpPr>
          <p:cNvPr id="18" name="左右箭头 7">
            <a:extLst>
              <a:ext uri="{FF2B5EF4-FFF2-40B4-BE49-F238E27FC236}">
                <a16:creationId xmlns:a16="http://schemas.microsoft.com/office/drawing/2014/main" id="{82BCCBB1-D67D-4336-A2D9-E9016CD57377}"/>
              </a:ext>
            </a:extLst>
          </p:cNvPr>
          <p:cNvSpPr/>
          <p:nvPr/>
        </p:nvSpPr>
        <p:spPr>
          <a:xfrm rot="8854755">
            <a:off x="7204559" y="3228339"/>
            <a:ext cx="2512851" cy="401320"/>
          </a:xfrm>
          <a:prstGeom prst="leftRightArrow">
            <a:avLst/>
          </a:prstGeom>
          <a:solidFill>
            <a:schemeClr val="accent4">
              <a:alpha val="53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7530946-7573-4D56-A859-7865EB85E9CC}"/>
              </a:ext>
            </a:extLst>
          </p:cNvPr>
          <p:cNvSpPr txBox="1"/>
          <p:nvPr/>
        </p:nvSpPr>
        <p:spPr>
          <a:xfrm>
            <a:off x="9371386" y="2411768"/>
            <a:ext cx="1647770" cy="822319"/>
          </a:xfrm>
          <a:prstGeom prst="rect">
            <a:avLst/>
          </a:prstGeom>
          <a:solidFill>
            <a:schemeClr val="accent5">
              <a:alpha val="88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dirty="0"/>
              <a:t>填写服务器地址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F585797-F544-4E56-8995-98970106C901}"/>
              </a:ext>
            </a:extLst>
          </p:cNvPr>
          <p:cNvSpPr txBox="1"/>
          <p:nvPr/>
        </p:nvSpPr>
        <p:spPr>
          <a:xfrm>
            <a:off x="9371386" y="4077526"/>
            <a:ext cx="1647770" cy="822319"/>
          </a:xfrm>
          <a:prstGeom prst="rect">
            <a:avLst/>
          </a:prstGeom>
          <a:solidFill>
            <a:schemeClr val="accent5">
              <a:alpha val="88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dirty="0"/>
              <a:t>填写账号密码</a:t>
            </a:r>
          </a:p>
        </p:txBody>
      </p:sp>
      <p:sp>
        <p:nvSpPr>
          <p:cNvPr id="21" name="左右箭头 7">
            <a:extLst>
              <a:ext uri="{FF2B5EF4-FFF2-40B4-BE49-F238E27FC236}">
                <a16:creationId xmlns:a16="http://schemas.microsoft.com/office/drawing/2014/main" id="{DF0F0A45-FBA6-4C6D-A793-D9C807967C77}"/>
              </a:ext>
            </a:extLst>
          </p:cNvPr>
          <p:cNvSpPr/>
          <p:nvPr/>
        </p:nvSpPr>
        <p:spPr>
          <a:xfrm rot="10800000">
            <a:off x="7287288" y="4288606"/>
            <a:ext cx="2075811" cy="401320"/>
          </a:xfrm>
          <a:prstGeom prst="leftRightArrow">
            <a:avLst/>
          </a:prstGeom>
          <a:solidFill>
            <a:schemeClr val="accent4">
              <a:alpha val="53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39900DA-5726-4BCB-833A-53A82E4C93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186" y="2694458"/>
            <a:ext cx="4329429" cy="296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492869"/>
      </p:ext>
    </p:extLst>
  </p:cSld>
  <p:clrMapOvr>
    <a:masterClrMapping/>
  </p:clrMapOvr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</TotalTime>
  <Words>327</Words>
  <Application>Microsoft Office PowerPoint</Application>
  <PresentationFormat>宽屏</PresentationFormat>
  <Paragraphs>48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Microsoft YaHei UI</vt:lpstr>
      <vt:lpstr>微软雅黑</vt:lpstr>
      <vt:lpstr>微软雅黑 Light</vt:lpstr>
      <vt:lpstr>Arial</vt:lpstr>
      <vt:lpstr>Calibri</vt:lpstr>
      <vt:lpstr>Segoe UI</vt:lpstr>
      <vt:lpstr>WelcomeDoc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孙志国</dc:creator>
  <cp:lastModifiedBy>shen fu</cp:lastModifiedBy>
  <cp:revision>442</cp:revision>
  <cp:lastPrinted>2017-11-15T11:37:00Z</cp:lastPrinted>
  <dcterms:created xsi:type="dcterms:W3CDTF">2017-05-03T10:07:00Z</dcterms:created>
  <dcterms:modified xsi:type="dcterms:W3CDTF">2020-03-03T09:37:54Z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TM10001108</vt:lpwstr>
  </property>
  <property fmtid="{D5CDD505-2E9C-101B-9397-08002B2CF9AE}" pid="3" name="KSOProductBuildVer">
    <vt:lpwstr>2052-10.1.0.6929</vt:lpwstr>
  </property>
</Properties>
</file>